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81" r:id="rId4"/>
    <p:sldId id="283" r:id="rId5"/>
    <p:sldId id="260" r:id="rId6"/>
    <p:sldId id="261" r:id="rId7"/>
    <p:sldId id="262" r:id="rId8"/>
    <p:sldId id="263" r:id="rId9"/>
    <p:sldId id="284" r:id="rId10"/>
    <p:sldId id="264" r:id="rId11"/>
    <p:sldId id="282" r:id="rId12"/>
    <p:sldId id="259" r:id="rId13"/>
    <p:sldId id="286" r:id="rId14"/>
    <p:sldId id="285" r:id="rId15"/>
    <p:sldId id="269" r:id="rId16"/>
    <p:sldId id="287" r:id="rId17"/>
    <p:sldId id="288" r:id="rId18"/>
    <p:sldId id="289" r:id="rId19"/>
    <p:sldId id="270" r:id="rId20"/>
    <p:sldId id="291" r:id="rId21"/>
    <p:sldId id="290" r:id="rId22"/>
    <p:sldId id="272" r:id="rId23"/>
    <p:sldId id="273" r:id="rId24"/>
    <p:sldId id="292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5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B8B4E-8E2F-41C7-B46E-C03801661198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A614C-043D-435A-A96C-1CB3C929C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4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585301-E931-44CC-AF10-E210455070B1}" type="slidenum">
              <a:rPr lang="it-IT" alt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1</a:t>
            </a:fld>
            <a:endParaRPr lang="it-IT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50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585301-E931-44CC-AF10-E210455070B1}" type="slidenum">
              <a:rPr lang="it-IT" alt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24</a:t>
            </a:fld>
            <a:endParaRPr lang="it-IT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64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161142" y="0"/>
            <a:ext cx="6227762" cy="197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10" tIns="51054" rIns="102110" bIns="51054">
            <a:spAutoFit/>
          </a:bodyPr>
          <a:lstStyle/>
          <a:p>
            <a:pPr algn="ctr" defTabSz="1020763" eaLnBrk="1" hangingPunct="1">
              <a:lnSpc>
                <a:spcPct val="150000"/>
              </a:lnSpc>
            </a:pPr>
            <a:endParaRPr lang="it-IT" altLang="en-US" sz="2800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ctr" defTabSz="1020763">
              <a:lnSpc>
                <a:spcPct val="150000"/>
              </a:lnSpc>
            </a:pPr>
            <a:r>
              <a:rPr lang="it-IT" altLang="en-US" sz="2800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it-IT" altLang="en-US" sz="2400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TROMBOCITEMIA ESSENZIALE: </a:t>
            </a:r>
          </a:p>
          <a:p>
            <a:pPr algn="ctr" defTabSz="1020763">
              <a:lnSpc>
                <a:spcPct val="150000"/>
              </a:lnSpc>
            </a:pPr>
            <a:r>
              <a:rPr lang="it-IT" altLang="en-US" sz="2400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Introduzione alla malattia </a:t>
            </a:r>
            <a:r>
              <a:rPr lang="it-IT" altLang="en-US" sz="2800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”</a:t>
            </a:r>
          </a:p>
        </p:txBody>
      </p:sp>
      <p:sp>
        <p:nvSpPr>
          <p:cNvPr id="14342" name="CasellaDiTesto 2"/>
          <p:cNvSpPr txBox="1">
            <a:spLocks noChangeArrowheads="1"/>
          </p:cNvSpPr>
          <p:nvPr/>
        </p:nvSpPr>
        <p:spPr bwMode="auto">
          <a:xfrm>
            <a:off x="4626272" y="2370237"/>
            <a:ext cx="3285449" cy="1279226"/>
          </a:xfrm>
          <a:prstGeom prst="rect">
            <a:avLst/>
          </a:prstGeom>
          <a:noFill/>
          <a:ln>
            <a:noFill/>
          </a:ln>
        </p:spPr>
        <p:txBody>
          <a:bodyPr wrap="none" lIns="78136" tIns="39067" rIns="78136" bIns="3906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it-IT" altLang="en-US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Giulia Benevolo</a:t>
            </a:r>
          </a:p>
          <a:p>
            <a:pPr algn="ctr">
              <a:defRPr/>
            </a:pPr>
            <a:r>
              <a:rPr lang="it-IT" altLang="en-US" sz="18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Ematologia U</a:t>
            </a:r>
          </a:p>
          <a:p>
            <a:pPr algn="ctr">
              <a:defRPr/>
            </a:pPr>
            <a:r>
              <a:rPr lang="it-IT" altLang="en-US" sz="18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Città della Salute e della Scienza </a:t>
            </a:r>
          </a:p>
          <a:p>
            <a:pPr algn="ctr">
              <a:defRPr/>
            </a:pPr>
            <a:r>
              <a:rPr lang="it-IT" altLang="en-US" sz="18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 Torino</a:t>
            </a:r>
            <a:endParaRPr lang="it-IT" altLang="en-US" sz="2700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9552" y="876739"/>
            <a:ext cx="345638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110" tIns="51054" rIns="102110" bIns="51054">
            <a:spAutoFit/>
          </a:bodyPr>
          <a:lstStyle/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Undicesima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Giornata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Fiorentina</a:t>
            </a:r>
            <a:endParaRPr lang="en-US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dedicata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ai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pazienti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con </a:t>
            </a: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malattie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mieloproliferative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croniche</a:t>
            </a:r>
            <a:endParaRPr lang="en-US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  <a:p>
            <a:pPr algn="ctr" defTabSz="872344">
              <a:lnSpc>
                <a:spcPct val="90000"/>
              </a:lnSpc>
            </a:pPr>
            <a:endParaRPr lang="it-IT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Sabato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17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maggio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2025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4416"/>
            <a:ext cx="7776864" cy="2542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827584" y="1268760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Analisi molecolari: </a:t>
            </a:r>
          </a:p>
          <a:p>
            <a:pPr lvl="0"/>
            <a:endParaRPr lang="it-IT" b="1" dirty="0">
              <a:solidFill>
                <a:srgbClr val="0070C0"/>
              </a:solidFill>
            </a:endParaRPr>
          </a:p>
          <a:p>
            <a:pPr lvl="0"/>
            <a:r>
              <a:rPr lang="it-IT" dirty="0">
                <a:solidFill>
                  <a:prstClr val="black"/>
                </a:solidFill>
              </a:rPr>
              <a:t>ricerca delle alterazioni molecolari nei geni </a:t>
            </a:r>
            <a:r>
              <a:rPr lang="it-IT" b="1" dirty="0">
                <a:solidFill>
                  <a:srgbClr val="0070C0"/>
                </a:solidFill>
              </a:rPr>
              <a:t>JAK2 (V617F), CALR e MPL</a:t>
            </a:r>
            <a:r>
              <a:rPr lang="it-IT" dirty="0">
                <a:solidFill>
                  <a:srgbClr val="0070C0"/>
                </a:solidFill>
              </a:rPr>
              <a:t>, </a:t>
            </a:r>
            <a:r>
              <a:rPr lang="it-IT" dirty="0">
                <a:solidFill>
                  <a:prstClr val="black"/>
                </a:solidFill>
              </a:rPr>
              <a:t>che si esegue tramite un normale prelievo di sangue</a:t>
            </a:r>
          </a:p>
          <a:p>
            <a:pPr lvl="0"/>
            <a:endParaRPr lang="it-IT" dirty="0">
              <a:solidFill>
                <a:prstClr val="black"/>
              </a:solidFill>
            </a:endParaRPr>
          </a:p>
          <a:p>
            <a:pPr lvl="0"/>
            <a:r>
              <a:rPr lang="it-IT" dirty="0">
                <a:solidFill>
                  <a:prstClr val="black"/>
                </a:solidFill>
              </a:rPr>
              <a:t>JAK2: </a:t>
            </a:r>
            <a:r>
              <a:rPr lang="it-IT" b="1" dirty="0">
                <a:solidFill>
                  <a:srgbClr val="0070C0"/>
                </a:solidFill>
              </a:rPr>
              <a:t>60%</a:t>
            </a:r>
            <a:r>
              <a:rPr lang="it-IT" dirty="0">
                <a:solidFill>
                  <a:prstClr val="black"/>
                </a:solidFill>
              </a:rPr>
              <a:t> → fenotipo più simile a PV (HCT più alto; aumento GB)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MPL: </a:t>
            </a:r>
            <a:r>
              <a:rPr lang="it-IT" b="1" dirty="0">
                <a:solidFill>
                  <a:srgbClr val="0070C0"/>
                </a:solidFill>
              </a:rPr>
              <a:t>3-7%</a:t>
            </a:r>
            <a:r>
              <a:rPr lang="it-IT" dirty="0">
                <a:solidFill>
                  <a:prstClr val="black"/>
                </a:solidFill>
              </a:rPr>
              <a:t> (W525L; W515K) 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CALR: </a:t>
            </a:r>
            <a:r>
              <a:rPr lang="it-IT" b="1" dirty="0">
                <a:solidFill>
                  <a:srgbClr val="0070C0"/>
                </a:solidFill>
              </a:rPr>
              <a:t>30% </a:t>
            </a:r>
            <a:r>
              <a:rPr lang="it-IT" dirty="0">
                <a:solidFill>
                  <a:prstClr val="black"/>
                </a:solidFill>
              </a:rPr>
              <a:t>→ Tipo 1 (del); Tipo 2 (</a:t>
            </a:r>
            <a:r>
              <a:rPr lang="it-IT" dirty="0" err="1">
                <a:solidFill>
                  <a:prstClr val="black"/>
                </a:solidFill>
              </a:rPr>
              <a:t>ins</a:t>
            </a:r>
            <a:r>
              <a:rPr lang="it-IT" dirty="0">
                <a:solidFill>
                  <a:prstClr val="black"/>
                </a:solidFill>
              </a:rPr>
              <a:t>); più giovani,  </a:t>
            </a:r>
            <a:r>
              <a:rPr lang="it-IT" dirty="0" err="1">
                <a:solidFill>
                  <a:prstClr val="black"/>
                </a:solidFill>
              </a:rPr>
              <a:t>piastrinosi</a:t>
            </a:r>
            <a:r>
              <a:rPr lang="it-IT" dirty="0">
                <a:solidFill>
                  <a:prstClr val="black"/>
                </a:solidFill>
              </a:rPr>
              <a:t> elevata, GB e </a:t>
            </a:r>
            <a:r>
              <a:rPr lang="it-IT" dirty="0" err="1">
                <a:solidFill>
                  <a:prstClr val="black"/>
                </a:solidFill>
              </a:rPr>
              <a:t>Hb</a:t>
            </a:r>
            <a:r>
              <a:rPr lang="it-IT" dirty="0">
                <a:solidFill>
                  <a:prstClr val="black"/>
                </a:solidFill>
              </a:rPr>
              <a:t> più bassi; meno trombosi</a:t>
            </a:r>
          </a:p>
          <a:p>
            <a:pPr lvl="0"/>
            <a:r>
              <a:rPr lang="it-IT" b="1" dirty="0">
                <a:solidFill>
                  <a:srgbClr val="0070C0"/>
                </a:solidFill>
              </a:rPr>
              <a:t>20% </a:t>
            </a:r>
            <a:r>
              <a:rPr lang="it-IT" dirty="0">
                <a:solidFill>
                  <a:prstClr val="black"/>
                </a:solidFill>
              </a:rPr>
              <a:t>→ tripli negativi</a:t>
            </a:r>
          </a:p>
          <a:p>
            <a:pPr lvl="0"/>
            <a:r>
              <a:rPr lang="it-IT" i="1" dirty="0">
                <a:solidFill>
                  <a:prstClr val="black"/>
                </a:solidFill>
              </a:rPr>
              <a:t>TET2, IDH, ASXL1, DNMT3A</a:t>
            </a:r>
            <a:r>
              <a:rPr lang="it-IT" dirty="0">
                <a:solidFill>
                  <a:prstClr val="black"/>
                </a:solidFill>
              </a:rPr>
              <a:t>: mutazioni occasionali; possono associarsi ad evoluzione blastica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Biopsia </a:t>
            </a:r>
            <a:r>
              <a:rPr lang="it-IT" b="1" dirty="0" err="1">
                <a:solidFill>
                  <a:srgbClr val="0070C0"/>
                </a:solidFill>
              </a:rPr>
              <a:t>osteomidollare</a:t>
            </a:r>
            <a:r>
              <a:rPr lang="it-IT" b="1" dirty="0">
                <a:solidFill>
                  <a:srgbClr val="0070C0"/>
                </a:solidFill>
              </a:rPr>
              <a:t> (BOM): 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r>
              <a:rPr lang="it-IT" dirty="0"/>
              <a:t>è l’unico esame che può permettere di diagnosticare in modo certo e definitivo la </a:t>
            </a:r>
            <a:r>
              <a:rPr lang="it-IT" dirty="0" err="1"/>
              <a:t>trombocitemia</a:t>
            </a:r>
            <a:r>
              <a:rPr lang="it-IT" dirty="0"/>
              <a:t> essenziale e di distinguerla dalle altre malattie mieloproliferative,</a:t>
            </a:r>
          </a:p>
          <a:p>
            <a:r>
              <a:rPr lang="it-IT" dirty="0"/>
              <a:t>che hanno percorsi terapeutici distinti. 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80FAB6-A9BC-4041-97CB-D0548C41641F}"/>
              </a:ext>
            </a:extLst>
          </p:cNvPr>
          <p:cNvSpPr txBox="1"/>
          <p:nvPr/>
        </p:nvSpPr>
        <p:spPr>
          <a:xfrm>
            <a:off x="827584" y="476672"/>
            <a:ext cx="722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 come si fa diagnosi?</a:t>
            </a:r>
          </a:p>
        </p:txBody>
      </p:sp>
    </p:spTree>
    <p:extLst>
      <p:ext uri="{BB962C8B-B14F-4D97-AF65-F5344CB8AC3E}">
        <p14:creationId xmlns:p14="http://schemas.microsoft.com/office/powerpoint/2010/main" val="26525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827584" y="1268760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Criteri WHO 2022</a:t>
            </a:r>
          </a:p>
          <a:p>
            <a:pPr lvl="0"/>
            <a:endParaRPr lang="it-IT" b="1" dirty="0">
              <a:solidFill>
                <a:srgbClr val="0070C0"/>
              </a:solidFill>
            </a:endParaRPr>
          </a:p>
          <a:p>
            <a:pPr lvl="0"/>
            <a:r>
              <a:rPr lang="it-IT" b="1" dirty="0">
                <a:solidFill>
                  <a:srgbClr val="0070C0"/>
                </a:solidFill>
              </a:rPr>
              <a:t>Criteri maggiori</a:t>
            </a:r>
          </a:p>
          <a:p>
            <a:pPr lvl="0"/>
            <a:endParaRPr lang="it-IT" b="1" dirty="0">
              <a:solidFill>
                <a:srgbClr val="0070C0"/>
              </a:solidFill>
            </a:endParaRPr>
          </a:p>
          <a:p>
            <a:pPr marL="342900" lvl="0" indent="-342900">
              <a:buAutoNum type="arabicPeriod"/>
            </a:pPr>
            <a:r>
              <a:rPr lang="it-IT" dirty="0"/>
              <a:t>Conta piastrinica &gt; 450x10%L </a:t>
            </a:r>
          </a:p>
          <a:p>
            <a:pPr marL="342900" lvl="0" indent="-342900">
              <a:buAutoNum type="arabicPeriod"/>
            </a:pPr>
            <a:r>
              <a:rPr lang="it-IT" dirty="0"/>
              <a:t>Biopsia midollare coerente con proliferazione </a:t>
            </a:r>
            <a:r>
              <a:rPr lang="it-IT" dirty="0" err="1"/>
              <a:t>megacariocitaria</a:t>
            </a:r>
            <a:r>
              <a:rPr lang="it-IT" dirty="0"/>
              <a:t>, caratterizzata da megacariociti di dimensioni aumentate, maturi e con nuclei </a:t>
            </a:r>
            <a:r>
              <a:rPr lang="it-IT" dirty="0" err="1"/>
              <a:t>iperlobati</a:t>
            </a:r>
            <a:r>
              <a:rPr lang="it-IT" dirty="0"/>
              <a:t>. ASSENZA di </a:t>
            </a:r>
            <a:r>
              <a:rPr lang="it-IT" dirty="0" err="1"/>
              <a:t>left</a:t>
            </a:r>
            <a:r>
              <a:rPr lang="it-IT" dirty="0"/>
              <a:t> </a:t>
            </a:r>
            <a:r>
              <a:rPr lang="it-IT" dirty="0" err="1"/>
              <a:t>shift</a:t>
            </a:r>
            <a:r>
              <a:rPr lang="it-IT" dirty="0"/>
              <a:t> della </a:t>
            </a:r>
            <a:r>
              <a:rPr lang="it-IT" dirty="0" err="1"/>
              <a:t>granulopoiesi</a:t>
            </a:r>
            <a:r>
              <a:rPr lang="it-IT" dirty="0"/>
              <a:t> e/o della eritropoiesi, molto raramente un piccolo incremento dei reticoli di fibrina (grado 1)</a:t>
            </a:r>
          </a:p>
          <a:p>
            <a:pPr lvl="0"/>
            <a:r>
              <a:rPr lang="it-IT" dirty="0"/>
              <a:t>3. ASSENZA criteri WHO per LMC </a:t>
            </a:r>
            <a:r>
              <a:rPr lang="it-IT" dirty="0" err="1"/>
              <a:t>Ph</a:t>
            </a:r>
            <a:r>
              <a:rPr lang="it-IT" dirty="0"/>
              <a:t>+, Policitemia Vera, </a:t>
            </a:r>
            <a:r>
              <a:rPr lang="it-IT" dirty="0" err="1"/>
              <a:t>Mielofibrosi</a:t>
            </a:r>
            <a:r>
              <a:rPr lang="it-IT" dirty="0"/>
              <a:t> primaria, o    altre neoplasie mieloidi</a:t>
            </a:r>
          </a:p>
          <a:p>
            <a:pPr lvl="0"/>
            <a:r>
              <a:rPr lang="it-IT" dirty="0"/>
              <a:t>4. Presenza di mutazione di JAK2, CALR o MPL</a:t>
            </a:r>
          </a:p>
          <a:p>
            <a:pPr lvl="0"/>
            <a:endParaRPr lang="it-IT" dirty="0"/>
          </a:p>
          <a:p>
            <a:pPr lvl="0"/>
            <a:r>
              <a:rPr lang="it-IT" b="1" dirty="0">
                <a:solidFill>
                  <a:srgbClr val="0070C0"/>
                </a:solidFill>
              </a:rPr>
              <a:t>Criteri minori</a:t>
            </a:r>
          </a:p>
          <a:p>
            <a:pPr lvl="0"/>
            <a:endParaRPr lang="it-IT" b="1" dirty="0">
              <a:solidFill>
                <a:srgbClr val="0070C0"/>
              </a:solidFill>
            </a:endParaRPr>
          </a:p>
          <a:p>
            <a:pPr lvl="0"/>
            <a:r>
              <a:rPr lang="it-IT" dirty="0"/>
              <a:t>1. Presenza di un marker clonale (ad es. anomalie del cariotipo)</a:t>
            </a:r>
          </a:p>
          <a:p>
            <a:pPr lvl="0"/>
            <a:r>
              <a:rPr lang="it-IT" dirty="0"/>
              <a:t>2. Assenza di evidenza di trombocitosi reattiva</a:t>
            </a:r>
          </a:p>
          <a:p>
            <a:pPr lvl="0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80FAB6-A9BC-4041-97CB-D0548C41641F}"/>
              </a:ext>
            </a:extLst>
          </p:cNvPr>
          <p:cNvSpPr txBox="1"/>
          <p:nvPr/>
        </p:nvSpPr>
        <p:spPr>
          <a:xfrm>
            <a:off x="827584" y="476672"/>
            <a:ext cx="722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 come si fa diagnosi?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AE4254C-8D01-6840-82F3-E53808BCF9AB}"/>
              </a:ext>
            </a:extLst>
          </p:cNvPr>
          <p:cNvSpPr/>
          <p:nvPr/>
        </p:nvSpPr>
        <p:spPr>
          <a:xfrm>
            <a:off x="910918" y="6162407"/>
            <a:ext cx="769353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TUTTI e 4 i CRITERI MAGGIORI o PRIMI 3 + 1 MINORE</a:t>
            </a:r>
          </a:p>
        </p:txBody>
      </p:sp>
    </p:spTree>
    <p:extLst>
      <p:ext uri="{BB962C8B-B14F-4D97-AF65-F5344CB8AC3E}">
        <p14:creationId xmlns:p14="http://schemas.microsoft.com/office/powerpoint/2010/main" val="23879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827584" y="1268760"/>
            <a:ext cx="71287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È una malattia cronica a </a:t>
            </a:r>
            <a:r>
              <a:rPr lang="it-IT" b="1" dirty="0">
                <a:solidFill>
                  <a:srgbClr val="0070C0"/>
                </a:solidFill>
              </a:rPr>
              <a:t>decorso generalmente favorevole </a:t>
            </a:r>
            <a:r>
              <a:rPr lang="it-IT" dirty="0"/>
              <a:t>e con una sopravvivenza sovrapponibile a quella della popolazione generale nei 20 anni successivi alla diagnosi. </a:t>
            </a:r>
          </a:p>
          <a:p>
            <a:pPr algn="just"/>
            <a:endParaRPr lang="it-IT" dirty="0"/>
          </a:p>
          <a:p>
            <a:pPr lvl="0" algn="just"/>
            <a:r>
              <a:rPr lang="it-IT" dirty="0">
                <a:solidFill>
                  <a:prstClr val="black"/>
                </a:solidFill>
              </a:rPr>
              <a:t>La complicanza prevalente è rappresentata dalla formazione di </a:t>
            </a:r>
            <a:r>
              <a:rPr lang="it-IT" b="1" dirty="0">
                <a:solidFill>
                  <a:srgbClr val="0070C0"/>
                </a:solidFill>
              </a:rPr>
              <a:t>trombi  (10-23%) </a:t>
            </a:r>
            <a:r>
              <a:rPr lang="it-IT" dirty="0">
                <a:solidFill>
                  <a:prstClr val="black"/>
                </a:solidFill>
              </a:rPr>
              <a:t>che possono ostruire arterie e vene. Nei pazienti con </a:t>
            </a:r>
            <a:r>
              <a:rPr lang="it-IT" dirty="0" err="1">
                <a:solidFill>
                  <a:prstClr val="black"/>
                </a:solidFill>
              </a:rPr>
              <a:t>trombocitemia</a:t>
            </a:r>
            <a:r>
              <a:rPr lang="it-IT" dirty="0">
                <a:solidFill>
                  <a:prstClr val="black"/>
                </a:solidFill>
              </a:rPr>
              <a:t> essenziale, le trombosi arteriose sono più frequenti di quelle venose.</a:t>
            </a:r>
          </a:p>
          <a:p>
            <a:pPr lvl="0" algn="just"/>
            <a:endParaRPr lang="it-IT" dirty="0">
              <a:solidFill>
                <a:prstClr val="black"/>
              </a:solidFill>
            </a:endParaRPr>
          </a:p>
          <a:p>
            <a:pPr lvl="0" algn="just"/>
            <a:r>
              <a:rPr lang="it-IT" dirty="0">
                <a:solidFill>
                  <a:prstClr val="black"/>
                </a:solidFill>
              </a:rPr>
              <a:t>Le trombosi arteriose possono impedire l’arrivo dell’ossigeno alle cellule e causare </a:t>
            </a:r>
            <a:r>
              <a:rPr lang="it-IT" dirty="0">
                <a:solidFill>
                  <a:srgbClr val="0070C0"/>
                </a:solidFill>
              </a:rPr>
              <a:t>infarto cardiaco, angina, ictus cerebrale, ischemia cerebrale transitoria, arteriopatie periferiche </a:t>
            </a:r>
            <a:r>
              <a:rPr lang="it-IT" dirty="0">
                <a:solidFill>
                  <a:prstClr val="black"/>
                </a:solidFill>
              </a:rPr>
              <a:t>(di braccia o gambe).</a:t>
            </a:r>
          </a:p>
          <a:p>
            <a:pPr algn="just"/>
            <a:endParaRPr lang="it-IT" dirty="0"/>
          </a:p>
          <a:p>
            <a:pPr lvl="0" algn="just"/>
            <a:r>
              <a:rPr lang="it-IT" dirty="0">
                <a:solidFill>
                  <a:prstClr val="black"/>
                </a:solidFill>
              </a:rPr>
              <a:t>Le trombosi venose hanno invece l’effetto di rallentare il ritorno del sangue al cuore e si verificano prevalentemente </a:t>
            </a:r>
            <a:r>
              <a:rPr lang="it-IT" dirty="0">
                <a:solidFill>
                  <a:srgbClr val="0070C0"/>
                </a:solidFill>
              </a:rPr>
              <a:t>nelle gambe.</a:t>
            </a:r>
            <a:r>
              <a:rPr lang="it-IT" dirty="0">
                <a:solidFill>
                  <a:prstClr val="black"/>
                </a:solidFill>
              </a:rPr>
              <a:t> Rappresentano una complicanza particolarmente grave quando colpiscono le </a:t>
            </a:r>
            <a:r>
              <a:rPr lang="it-IT" dirty="0">
                <a:solidFill>
                  <a:srgbClr val="0070C0"/>
                </a:solidFill>
              </a:rPr>
              <a:t>vene addominali </a:t>
            </a:r>
            <a:r>
              <a:rPr lang="it-IT" dirty="0">
                <a:solidFill>
                  <a:prstClr val="black"/>
                </a:solidFill>
              </a:rPr>
              <a:t>(per esempio la vena porta del fegato, le vene intestinali e la vena della milza), </a:t>
            </a:r>
            <a:r>
              <a:rPr lang="it-IT" dirty="0">
                <a:solidFill>
                  <a:srgbClr val="0070C0"/>
                </a:solidFill>
              </a:rPr>
              <a:t>la vena centrale della retina, le vene cerebrali (seni venosi) e le vene polmonari </a:t>
            </a:r>
            <a:r>
              <a:rPr lang="it-IT" dirty="0">
                <a:solidFill>
                  <a:prstClr val="black"/>
                </a:solidFill>
              </a:rPr>
              <a:t>(</a:t>
            </a:r>
            <a:r>
              <a:rPr lang="it-IT" dirty="0" err="1">
                <a:solidFill>
                  <a:prstClr val="black"/>
                </a:solidFill>
              </a:rPr>
              <a:t>tromboembolia</a:t>
            </a:r>
            <a:r>
              <a:rPr lang="it-IT" dirty="0">
                <a:solidFill>
                  <a:prstClr val="black"/>
                </a:solidFill>
              </a:rPr>
              <a:t> polmonare).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22AA74-37CB-2B4A-B470-D127A8785CD6}"/>
              </a:ext>
            </a:extLst>
          </p:cNvPr>
          <p:cNvSpPr txBox="1"/>
          <p:nvPr/>
        </p:nvSpPr>
        <p:spPr>
          <a:xfrm>
            <a:off x="827584" y="476672"/>
            <a:ext cx="6725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qual è il decorso?</a:t>
            </a:r>
          </a:p>
        </p:txBody>
      </p:sp>
    </p:spTree>
    <p:extLst>
      <p:ext uri="{BB962C8B-B14F-4D97-AF65-F5344CB8AC3E}">
        <p14:creationId xmlns:p14="http://schemas.microsoft.com/office/powerpoint/2010/main" val="367843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22AA74-37CB-2B4A-B470-D127A8785CD6}"/>
              </a:ext>
            </a:extLst>
          </p:cNvPr>
          <p:cNvSpPr txBox="1"/>
          <p:nvPr/>
        </p:nvSpPr>
        <p:spPr>
          <a:xfrm>
            <a:off x="827584" y="476672"/>
            <a:ext cx="6725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qual è il decorso?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8C74CC3-5B02-4345-AC78-33EC147A2C44}"/>
              </a:ext>
            </a:extLst>
          </p:cNvPr>
          <p:cNvSpPr/>
          <p:nvPr/>
        </p:nvSpPr>
        <p:spPr>
          <a:xfrm>
            <a:off x="467544" y="2060848"/>
            <a:ext cx="828092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</a:rPr>
              <a:t>il rischio di trombosi è indipendente dal numero di piastrine. </a:t>
            </a:r>
          </a:p>
          <a:p>
            <a:pPr marL="285750" indent="-285750">
              <a:buFont typeface="Wingdings" pitchFamily="2" charset="2"/>
              <a:buChar char="à"/>
            </a:pPr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dirty="0"/>
              <a:t>Aumenta, invece, in presenza di alcuni fattori di rischio, come </a:t>
            </a:r>
            <a:r>
              <a:rPr lang="it-IT" b="1" dirty="0">
                <a:solidFill>
                  <a:srgbClr val="002060"/>
                </a:solidFill>
              </a:rPr>
              <a:t>un’età superiore a 60 anni, un precedente evento trombotico, la mutazione del gene JAK2 (V617F), storia familiare di trombosi e fattori di rischio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cardiovascolare </a:t>
            </a:r>
            <a:r>
              <a:rPr lang="it-IT" dirty="0"/>
              <a:t>(diabete e ipertensione trattati con farmaci, sovrappeso e obesità, ipercolesterolemia, sedentarietà, abitudine al fumo)</a:t>
            </a:r>
          </a:p>
          <a:p>
            <a:endParaRPr lang="it-IT" dirty="0"/>
          </a:p>
          <a:p>
            <a:r>
              <a:rPr lang="it-IT" dirty="0"/>
              <a:t>IPSET-</a:t>
            </a:r>
            <a:r>
              <a:rPr lang="it-IT" dirty="0" err="1"/>
              <a:t>thrombosis</a:t>
            </a:r>
            <a:r>
              <a:rPr lang="it-IT" dirty="0"/>
              <a:t> (International </a:t>
            </a:r>
            <a:r>
              <a:rPr lang="it-IT" dirty="0" err="1"/>
              <a:t>Prognostic</a:t>
            </a:r>
            <a:r>
              <a:rPr lang="it-IT" dirty="0"/>
              <a:t> Score for </a:t>
            </a:r>
            <a:r>
              <a:rPr lang="it-IT" dirty="0" err="1"/>
              <a:t>Thrombosis</a:t>
            </a:r>
            <a:r>
              <a:rPr lang="it-IT" dirty="0"/>
              <a:t> in </a:t>
            </a:r>
            <a:r>
              <a:rPr lang="it-IT" dirty="0" err="1"/>
              <a:t>Essential</a:t>
            </a:r>
            <a:r>
              <a:rPr lang="it-IT" dirty="0"/>
              <a:t> </a:t>
            </a:r>
            <a:r>
              <a:rPr lang="it-IT" dirty="0" err="1"/>
              <a:t>Thrombocythemia</a:t>
            </a:r>
            <a:r>
              <a:rPr lang="it-IT" dirty="0"/>
              <a:t>).</a:t>
            </a:r>
          </a:p>
          <a:p>
            <a:pPr algn="just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713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827584" y="1700808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Un’altra complicanza è l’aumento del rischio </a:t>
            </a:r>
            <a:r>
              <a:rPr lang="it-IT" b="1" dirty="0">
                <a:solidFill>
                  <a:srgbClr val="0070C0"/>
                </a:solidFill>
              </a:rPr>
              <a:t>emorragico che aumenta con l’aumentare del numero di piastrine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Nel tempo, una percentuale di casi evolve in altre patologie più gravi: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</a:t>
            </a:r>
            <a:r>
              <a:rPr lang="it-IT" b="1" dirty="0" err="1">
                <a:solidFill>
                  <a:srgbClr val="0070C0"/>
                </a:solidFill>
              </a:rPr>
              <a:t>mielofibrosi</a:t>
            </a:r>
            <a:r>
              <a:rPr lang="it-IT" b="1" dirty="0">
                <a:solidFill>
                  <a:srgbClr val="0070C0"/>
                </a:solidFill>
              </a:rPr>
              <a:t> secondaria</a:t>
            </a:r>
            <a:r>
              <a:rPr lang="it-IT" dirty="0"/>
              <a:t> (1% a 10 anni; 10% a 15 anni),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</a:t>
            </a:r>
            <a:r>
              <a:rPr lang="it-IT" b="1" dirty="0">
                <a:solidFill>
                  <a:srgbClr val="0070C0"/>
                </a:solidFill>
              </a:rPr>
              <a:t>leucemia acuta </a:t>
            </a:r>
            <a:r>
              <a:rPr lang="it-IT" dirty="0"/>
              <a:t>(circa il 2% a 15 anni) e, molto raramente, la </a:t>
            </a:r>
            <a:r>
              <a:rPr lang="it-IT" dirty="0" err="1">
                <a:solidFill>
                  <a:srgbClr val="0070C0"/>
                </a:solidFill>
              </a:rPr>
              <a:t>mielodisplasia</a:t>
            </a:r>
            <a:r>
              <a:rPr lang="it-IT" dirty="0"/>
              <a:t>.</a:t>
            </a:r>
          </a:p>
          <a:p>
            <a:pPr algn="just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22AA74-37CB-2B4A-B470-D127A8785CD6}"/>
              </a:ext>
            </a:extLst>
          </p:cNvPr>
          <p:cNvSpPr txBox="1"/>
          <p:nvPr/>
        </p:nvSpPr>
        <p:spPr>
          <a:xfrm>
            <a:off x="827584" y="476672"/>
            <a:ext cx="6725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qual è il decorso?</a:t>
            </a:r>
          </a:p>
        </p:txBody>
      </p:sp>
    </p:spTree>
    <p:extLst>
      <p:ext uri="{BB962C8B-B14F-4D97-AF65-F5344CB8AC3E}">
        <p14:creationId xmlns:p14="http://schemas.microsoft.com/office/powerpoint/2010/main" val="24123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683568" y="1744291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Obiettivi della terapia</a:t>
            </a:r>
          </a:p>
          <a:p>
            <a:endParaRPr lang="it-IT" dirty="0"/>
          </a:p>
          <a:p>
            <a:r>
              <a:rPr lang="it-IT" dirty="0">
                <a:sym typeface="Wingdings" pitchFamily="2" charset="2"/>
              </a:rPr>
              <a:t> </a:t>
            </a:r>
            <a:r>
              <a:rPr lang="it-IT" dirty="0"/>
              <a:t>Controllo dei </a:t>
            </a:r>
            <a:r>
              <a:rPr lang="it-IT" b="1" dirty="0">
                <a:solidFill>
                  <a:srgbClr val="0070C0"/>
                </a:solidFill>
              </a:rPr>
              <a:t>sintomi</a:t>
            </a:r>
          </a:p>
          <a:p>
            <a:endParaRPr lang="it-IT" dirty="0"/>
          </a:p>
          <a:p>
            <a:r>
              <a:rPr lang="it-IT" dirty="0">
                <a:sym typeface="Wingdings" pitchFamily="2" charset="2"/>
              </a:rPr>
              <a:t> Prevenzione </a:t>
            </a:r>
            <a:r>
              <a:rPr lang="it-IT" b="1" dirty="0">
                <a:solidFill>
                  <a:srgbClr val="0070C0"/>
                </a:solidFill>
                <a:sym typeface="Wingdings" pitchFamily="2" charset="2"/>
              </a:rPr>
              <a:t>r</a:t>
            </a:r>
            <a:r>
              <a:rPr lang="it-IT" b="1" dirty="0">
                <a:solidFill>
                  <a:srgbClr val="0070C0"/>
                </a:solidFill>
              </a:rPr>
              <a:t>ischio trombotico</a:t>
            </a:r>
          </a:p>
          <a:p>
            <a:endParaRPr lang="it-IT" dirty="0"/>
          </a:p>
          <a:p>
            <a:r>
              <a:rPr lang="it-IT" dirty="0">
                <a:sym typeface="Wingdings" pitchFamily="2" charset="2"/>
              </a:rPr>
              <a:t> Prevenzione </a:t>
            </a:r>
            <a:r>
              <a:rPr lang="it-IT" b="1" dirty="0">
                <a:solidFill>
                  <a:srgbClr val="0070C0"/>
                </a:solidFill>
                <a:sym typeface="Wingdings" pitchFamily="2" charset="2"/>
              </a:rPr>
              <a:t>r</a:t>
            </a:r>
            <a:r>
              <a:rPr lang="it-IT" b="1" dirty="0">
                <a:solidFill>
                  <a:srgbClr val="0070C0"/>
                </a:solidFill>
              </a:rPr>
              <a:t>ischio emorragico</a:t>
            </a:r>
          </a:p>
          <a:p>
            <a:endParaRPr lang="it-IT" dirty="0"/>
          </a:p>
          <a:p>
            <a:r>
              <a:rPr lang="it-IT" dirty="0">
                <a:sym typeface="Wingdings" pitchFamily="2" charset="2"/>
              </a:rPr>
              <a:t> </a:t>
            </a:r>
            <a:r>
              <a:rPr lang="it-IT" b="1" dirty="0">
                <a:solidFill>
                  <a:srgbClr val="0070C0"/>
                </a:solidFill>
                <a:sym typeface="Wingdings" pitchFamily="2" charset="2"/>
              </a:rPr>
              <a:t>Q</a:t>
            </a:r>
            <a:r>
              <a:rPr lang="it-IT" b="1" dirty="0">
                <a:solidFill>
                  <a:srgbClr val="0070C0"/>
                </a:solidFill>
              </a:rPr>
              <a:t>ualità di vita</a:t>
            </a:r>
          </a:p>
          <a:p>
            <a:endParaRPr lang="it-IT" dirty="0"/>
          </a:p>
          <a:p>
            <a:r>
              <a:rPr lang="it-IT" b="1" dirty="0">
                <a:solidFill>
                  <a:srgbClr val="002060"/>
                </a:solidFill>
              </a:rPr>
              <a:t>Il percorso terapeutico è personalizzato perché dipende strettamente dal rischio che ogni singolo paziente ha di andare incontro a trombosi o emorragie. 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DF3588-FA98-5D43-BC97-3BD2C1B8B3C8}"/>
              </a:ext>
            </a:extLst>
          </p:cNvPr>
          <p:cNvSpPr txBox="1"/>
          <p:nvPr/>
        </p:nvSpPr>
        <p:spPr>
          <a:xfrm>
            <a:off x="827584" y="476672"/>
            <a:ext cx="6740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qual è la terapia?</a:t>
            </a:r>
          </a:p>
        </p:txBody>
      </p:sp>
    </p:spTree>
    <p:extLst>
      <p:ext uri="{BB962C8B-B14F-4D97-AF65-F5344CB8AC3E}">
        <p14:creationId xmlns:p14="http://schemas.microsoft.com/office/powerpoint/2010/main" val="9624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683568" y="1744291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Non sempre, quindi, è necessario cominciare una terapia, ma in ogni caso è estremamente importante eseguire </a:t>
            </a:r>
            <a:r>
              <a:rPr lang="it-IT" b="1" dirty="0">
                <a:solidFill>
                  <a:srgbClr val="0070C0"/>
                </a:solidFill>
              </a:rPr>
              <a:t>controlli periodici (ogni 3-6 mesi) </a:t>
            </a:r>
            <a:r>
              <a:rPr lang="it-IT" dirty="0"/>
              <a:t>e non sottovalutare la </a:t>
            </a:r>
            <a:r>
              <a:rPr lang="it-IT" dirty="0" err="1"/>
              <a:t>trombocitemia</a:t>
            </a:r>
            <a:r>
              <a:rPr lang="it-IT" dirty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 chi ha rischio molto basso può essere consigliata la sola </a:t>
            </a:r>
            <a:r>
              <a:rPr lang="it-IT" b="1" dirty="0">
                <a:solidFill>
                  <a:srgbClr val="0070C0"/>
                </a:solidFill>
              </a:rPr>
              <a:t>osservazione</a:t>
            </a:r>
            <a:r>
              <a:rPr lang="it-IT" dirty="0"/>
              <a:t>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 tutti gli altri, il percorso terapeutico prevede una </a:t>
            </a:r>
            <a:r>
              <a:rPr lang="it-IT" b="1" dirty="0">
                <a:solidFill>
                  <a:srgbClr val="0070C0"/>
                </a:solidFill>
              </a:rPr>
              <a:t>terapia antiaggregante</a:t>
            </a:r>
            <a:r>
              <a:rPr lang="it-IT" dirty="0"/>
              <a:t>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 i pazienti ad alto rischio, infine, è indicata anche una </a:t>
            </a:r>
            <a:r>
              <a:rPr lang="it-IT" b="1" dirty="0">
                <a:solidFill>
                  <a:srgbClr val="0070C0"/>
                </a:solidFill>
              </a:rPr>
              <a:t>terapia </a:t>
            </a:r>
            <a:r>
              <a:rPr lang="it-IT" b="1" dirty="0" err="1">
                <a:solidFill>
                  <a:srgbClr val="0070C0"/>
                </a:solidFill>
              </a:rPr>
              <a:t>citoriduttiva</a:t>
            </a:r>
            <a:r>
              <a:rPr lang="it-IT" dirty="0"/>
              <a:t>, che ha l’obiettivo di ridurre il numero di piastrine ed eventualmente di altre cellule</a:t>
            </a:r>
          </a:p>
          <a:p>
            <a:pPr algn="just"/>
            <a:r>
              <a:rPr lang="it-IT" dirty="0"/>
              <a:t>del sangue in eccesso.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DF3588-FA98-5D43-BC97-3BD2C1B8B3C8}"/>
              </a:ext>
            </a:extLst>
          </p:cNvPr>
          <p:cNvSpPr txBox="1"/>
          <p:nvPr/>
        </p:nvSpPr>
        <p:spPr>
          <a:xfrm>
            <a:off x="827584" y="476672"/>
            <a:ext cx="6740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qual è la terapia?</a:t>
            </a:r>
          </a:p>
        </p:txBody>
      </p:sp>
    </p:spTree>
    <p:extLst>
      <p:ext uri="{BB962C8B-B14F-4D97-AF65-F5344CB8AC3E}">
        <p14:creationId xmlns:p14="http://schemas.microsoft.com/office/powerpoint/2010/main" val="20965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DF3588-FA98-5D43-BC97-3BD2C1B8B3C8}"/>
              </a:ext>
            </a:extLst>
          </p:cNvPr>
          <p:cNvSpPr txBox="1"/>
          <p:nvPr/>
        </p:nvSpPr>
        <p:spPr>
          <a:xfrm>
            <a:off x="827584" y="476672"/>
            <a:ext cx="6740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qual è la terapia?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9F0F94-43BD-BE4A-8E25-619EEAB95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5" y="1340768"/>
            <a:ext cx="6798949" cy="50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0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DF3588-FA98-5D43-BC97-3BD2C1B8B3C8}"/>
              </a:ext>
            </a:extLst>
          </p:cNvPr>
          <p:cNvSpPr txBox="1"/>
          <p:nvPr/>
        </p:nvSpPr>
        <p:spPr>
          <a:xfrm>
            <a:off x="827584" y="476672"/>
            <a:ext cx="6740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qual è la terapia?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694F7BD-1BAE-C94E-A0EF-AD75BAFC7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6706676" cy="47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3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611560" y="155679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Terapia antiaggregante: </a:t>
            </a: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diminuisce la capacità delle piastrine di aggregarsi</a:t>
            </a:r>
            <a:r>
              <a:rPr lang="it-IT" dirty="0"/>
              <a:t>, riducendo il rischio di eventi trombotici che sono alla base di infarti ed ictus e di altri gravi episodi cardiovascolari.</a:t>
            </a:r>
          </a:p>
          <a:p>
            <a:pPr algn="just"/>
            <a:endParaRPr lang="it-IT" dirty="0"/>
          </a:p>
          <a:p>
            <a:pPr algn="just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Terapia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citoriduttiva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: IDROSSIUREA, BUSULFANO</a:t>
            </a:r>
          </a:p>
          <a:p>
            <a:pPr algn="just"/>
            <a:r>
              <a:rPr lang="it-IT" dirty="0"/>
              <a:t>si basa sull’impiego di farmaci capaci di </a:t>
            </a:r>
            <a:r>
              <a:rPr lang="it-IT" b="1" dirty="0">
                <a:solidFill>
                  <a:srgbClr val="0070C0"/>
                </a:solidFill>
              </a:rPr>
              <a:t>rallentare la produzione di cellule del sangue nel midollo osseo</a:t>
            </a:r>
            <a:r>
              <a:rPr lang="it-IT" dirty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È importante sapere che questi farmaci possono comportare delle </a:t>
            </a:r>
            <a:r>
              <a:rPr lang="it-IT" b="1" dirty="0">
                <a:solidFill>
                  <a:srgbClr val="0070C0"/>
                </a:solidFill>
              </a:rPr>
              <a:t>tossicità per le altre cellule del sangue e per la pelle.</a:t>
            </a:r>
            <a:r>
              <a:rPr lang="it-IT" dirty="0"/>
              <a:t> A livello della cute e delle mucose, per esempio, possono causare secchezza, lesioni, ulcere e afte. In rari casi, l’uso prolungato può aumentare il rischio di tumori della pelle (non melanomi), per cui si raccomanda di proteggersi dall’esposizione solare e di fare controlli periodici dal dermatologo. </a:t>
            </a:r>
          </a:p>
          <a:p>
            <a:pPr algn="just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B84841-FC75-8E43-9AE0-05336638FC5A}"/>
              </a:ext>
            </a:extLst>
          </p:cNvPr>
          <p:cNvSpPr txBox="1"/>
          <p:nvPr/>
        </p:nvSpPr>
        <p:spPr>
          <a:xfrm>
            <a:off x="827584" y="476672"/>
            <a:ext cx="6740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qual è la terapia?</a:t>
            </a:r>
          </a:p>
        </p:txBody>
      </p:sp>
    </p:spTree>
    <p:extLst>
      <p:ext uri="{BB962C8B-B14F-4D97-AF65-F5344CB8AC3E}">
        <p14:creationId xmlns:p14="http://schemas.microsoft.com/office/powerpoint/2010/main" val="20894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827584" y="1196752"/>
            <a:ext cx="775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È una </a:t>
            </a:r>
            <a:r>
              <a:rPr lang="it-IT" b="1" dirty="0">
                <a:solidFill>
                  <a:srgbClr val="0070C0"/>
                </a:solidFill>
              </a:rPr>
              <a:t>neoplasia mieloproliferativa cronica </a:t>
            </a:r>
            <a:r>
              <a:rPr lang="it-IT" dirty="0"/>
              <a:t>(WHO) come la Policitemia Vera e la </a:t>
            </a:r>
            <a:r>
              <a:rPr lang="it-IT" dirty="0" err="1"/>
              <a:t>Mielofibrosi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00E22F-45A3-F348-B4E1-0C74AAAEF7EE}"/>
              </a:ext>
            </a:extLst>
          </p:cNvPr>
          <p:cNvSpPr txBox="1"/>
          <p:nvPr/>
        </p:nvSpPr>
        <p:spPr>
          <a:xfrm>
            <a:off x="827584" y="476672"/>
            <a:ext cx="528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cosa è?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ABA720-BEC7-DD42-A748-4E6765676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1" y="2161431"/>
            <a:ext cx="3879974" cy="305287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A92D9D-1FB8-AE4D-A34C-AA0430D572A9}"/>
              </a:ext>
            </a:extLst>
          </p:cNvPr>
          <p:cNvSpPr txBox="1"/>
          <p:nvPr/>
        </p:nvSpPr>
        <p:spPr>
          <a:xfrm>
            <a:off x="4860032" y="2161431"/>
            <a:ext cx="3718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dirty="0">
                <a:solidFill>
                  <a:prstClr val="black"/>
                </a:solidFill>
              </a:rPr>
              <a:t>È una malattia del midollo osseo che comporta </a:t>
            </a:r>
            <a:r>
              <a:rPr lang="it-IT" b="1" dirty="0">
                <a:solidFill>
                  <a:srgbClr val="0070C0"/>
                </a:solidFill>
              </a:rPr>
              <a:t>un’eccessiva produzione di piastrine </a:t>
            </a:r>
            <a:r>
              <a:rPr lang="it-IT" dirty="0">
                <a:solidFill>
                  <a:prstClr val="black"/>
                </a:solidFill>
              </a:rPr>
              <a:t>(&gt;450x10</a:t>
            </a:r>
            <a:r>
              <a:rPr lang="it-IT" baseline="30000" dirty="0">
                <a:solidFill>
                  <a:prstClr val="black"/>
                </a:solidFill>
              </a:rPr>
              <a:t>9</a:t>
            </a:r>
            <a:r>
              <a:rPr lang="it-IT" dirty="0">
                <a:solidFill>
                  <a:prstClr val="black"/>
                </a:solidFill>
              </a:rPr>
              <a:t>/L), (ma anche di globuli bianchi ed emoglobina) che possono causare la formazione di coaguli nei vasi sanguigni, con conseguente rischio di </a:t>
            </a:r>
            <a:r>
              <a:rPr lang="it-IT" b="1" dirty="0">
                <a:solidFill>
                  <a:srgbClr val="0070C0"/>
                </a:solidFill>
              </a:rPr>
              <a:t>trombosi</a:t>
            </a:r>
            <a:r>
              <a:rPr lang="it-IT" dirty="0">
                <a:solidFill>
                  <a:prstClr val="black"/>
                </a:solidFill>
              </a:rPr>
              <a:t>. </a:t>
            </a:r>
          </a:p>
          <a:p>
            <a:pPr lvl="0" algn="just"/>
            <a:r>
              <a:rPr lang="it-IT" dirty="0">
                <a:solidFill>
                  <a:prstClr val="black"/>
                </a:solidFill>
              </a:rPr>
              <a:t>Inoltre, in caso di un aumento importante del numero, possono accrescere il rischio di </a:t>
            </a:r>
            <a:r>
              <a:rPr lang="it-IT" b="1" dirty="0">
                <a:solidFill>
                  <a:srgbClr val="0070C0"/>
                </a:solidFill>
              </a:rPr>
              <a:t>emorragie</a:t>
            </a:r>
            <a:r>
              <a:rPr lang="it-IT" dirty="0">
                <a:solidFill>
                  <a:prstClr val="black"/>
                </a:solidFill>
              </a:rPr>
              <a:t>.</a:t>
            </a:r>
          </a:p>
          <a:p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FFBA624-0C55-E44A-B228-06A657B9D898}"/>
              </a:ext>
            </a:extLst>
          </p:cNvPr>
          <p:cNvSpPr/>
          <p:nvPr/>
        </p:nvSpPr>
        <p:spPr>
          <a:xfrm>
            <a:off x="1043608" y="5116086"/>
            <a:ext cx="15295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chemeClr val="bg1">
                    <a:lumMod val="75000"/>
                  </a:schemeClr>
                </a:solidFill>
              </a:rPr>
              <a:t>iStock.com</a:t>
            </a:r>
            <a:r>
              <a:rPr lang="it-IT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it-IT" sz="1000" dirty="0" err="1">
                <a:solidFill>
                  <a:schemeClr val="bg1">
                    <a:lumMod val="75000"/>
                  </a:schemeClr>
                </a:solidFill>
              </a:rPr>
              <a:t>Vitalii</a:t>
            </a:r>
            <a:r>
              <a:rPr lang="it-IT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sz="1000" dirty="0" err="1">
                <a:solidFill>
                  <a:schemeClr val="bg1">
                    <a:lumMod val="75000"/>
                  </a:schemeClr>
                </a:solidFill>
              </a:rPr>
              <a:t>Dumma</a:t>
            </a:r>
            <a:endParaRPr lang="it-IT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B84841-FC75-8E43-9AE0-05336638FC5A}"/>
              </a:ext>
            </a:extLst>
          </p:cNvPr>
          <p:cNvSpPr txBox="1"/>
          <p:nvPr/>
        </p:nvSpPr>
        <p:spPr>
          <a:xfrm>
            <a:off x="827584" y="476672"/>
            <a:ext cx="6740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qual è la terapia?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DB0D2A9-DB51-8640-AAAA-3835538B0D42}"/>
              </a:ext>
            </a:extLst>
          </p:cNvPr>
          <p:cNvSpPr/>
          <p:nvPr/>
        </p:nvSpPr>
        <p:spPr>
          <a:xfrm>
            <a:off x="827584" y="1582341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b="1" dirty="0">
                <a:solidFill>
                  <a:srgbClr val="9BBB59">
                    <a:lumMod val="75000"/>
                  </a:srgbClr>
                </a:solidFill>
              </a:rPr>
              <a:t>Terapia </a:t>
            </a:r>
            <a:r>
              <a:rPr lang="it-IT" b="1" dirty="0" err="1">
                <a:solidFill>
                  <a:srgbClr val="9BBB59">
                    <a:lumMod val="75000"/>
                  </a:srgbClr>
                </a:solidFill>
              </a:rPr>
              <a:t>citoriduttiva</a:t>
            </a:r>
            <a:r>
              <a:rPr lang="it-IT" b="1" dirty="0">
                <a:solidFill>
                  <a:srgbClr val="9BBB59">
                    <a:lumMod val="75000"/>
                  </a:srgbClr>
                </a:solidFill>
              </a:rPr>
              <a:t> (</a:t>
            </a:r>
            <a:r>
              <a:rPr lang="it-IT" b="1" dirty="0" err="1">
                <a:solidFill>
                  <a:srgbClr val="9BBB59">
                    <a:lumMod val="75000"/>
                  </a:srgbClr>
                </a:solidFill>
              </a:rPr>
              <a:t>antipiastrinica</a:t>
            </a:r>
            <a:r>
              <a:rPr lang="it-IT" b="1" dirty="0">
                <a:solidFill>
                  <a:srgbClr val="9BBB59">
                    <a:lumMod val="75000"/>
                  </a:srgbClr>
                </a:solidFill>
              </a:rPr>
              <a:t>): ANAGRELIDE</a:t>
            </a:r>
            <a:endParaRPr lang="it-IT" dirty="0">
              <a:solidFill>
                <a:prstClr val="black"/>
              </a:solidFill>
            </a:endParaRPr>
          </a:p>
          <a:p>
            <a:pPr lvl="0" algn="just"/>
            <a:r>
              <a:rPr lang="it-IT" dirty="0">
                <a:solidFill>
                  <a:prstClr val="black"/>
                </a:solidFill>
              </a:rPr>
              <a:t>è l’unico farmaco </a:t>
            </a:r>
            <a:r>
              <a:rPr lang="it-IT" dirty="0" err="1">
                <a:solidFill>
                  <a:prstClr val="black"/>
                </a:solidFill>
              </a:rPr>
              <a:t>citoriduttore</a:t>
            </a:r>
            <a:r>
              <a:rPr lang="it-IT" dirty="0">
                <a:solidFill>
                  <a:prstClr val="black"/>
                </a:solidFill>
              </a:rPr>
              <a:t> in grado di </a:t>
            </a:r>
            <a:r>
              <a:rPr lang="it-IT" b="1" dirty="0">
                <a:solidFill>
                  <a:srgbClr val="0070C0"/>
                </a:solidFill>
              </a:rPr>
              <a:t>ridurre in modo selettivo </a:t>
            </a:r>
            <a:r>
              <a:rPr lang="it-IT" dirty="0">
                <a:solidFill>
                  <a:prstClr val="black"/>
                </a:solidFill>
              </a:rPr>
              <a:t>il numero delle piastrine.</a:t>
            </a:r>
          </a:p>
          <a:p>
            <a:pPr lvl="0" algn="just"/>
            <a:endParaRPr lang="it-IT" dirty="0">
              <a:solidFill>
                <a:prstClr val="black"/>
              </a:solidFill>
            </a:endParaRPr>
          </a:p>
          <a:p>
            <a:pPr lvl="0" algn="just"/>
            <a:r>
              <a:rPr lang="it-IT" dirty="0">
                <a:solidFill>
                  <a:prstClr val="black"/>
                </a:solidFill>
              </a:rPr>
              <a:t>Gli effetti collaterali più comuni sono: mal di testa, capogiri (</a:t>
            </a:r>
            <a:r>
              <a:rPr lang="it-IT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it-IT" b="1" dirty="0">
                <a:solidFill>
                  <a:srgbClr val="0070C0"/>
                </a:solidFill>
                <a:sym typeface="Wingdings" pitchFamily="2" charset="2"/>
              </a:rPr>
              <a:t>no nei pazienti con pregressa ischemia cerebrale</a:t>
            </a:r>
            <a:r>
              <a:rPr lang="it-IT" dirty="0">
                <a:solidFill>
                  <a:prstClr val="black"/>
                </a:solidFill>
                <a:sym typeface="Wingdings" pitchFamily="2" charset="2"/>
              </a:rPr>
              <a:t>)</a:t>
            </a:r>
            <a:r>
              <a:rPr lang="it-IT" dirty="0">
                <a:solidFill>
                  <a:prstClr val="black"/>
                </a:solidFill>
              </a:rPr>
              <a:t>, stanchezza e disturbi gastro-intestinali.</a:t>
            </a:r>
          </a:p>
          <a:p>
            <a:pPr lvl="0" algn="just"/>
            <a:r>
              <a:rPr lang="it-IT" dirty="0">
                <a:solidFill>
                  <a:prstClr val="black"/>
                </a:solidFill>
              </a:rPr>
              <a:t>A livello </a:t>
            </a:r>
            <a:r>
              <a:rPr lang="it-IT" b="1" dirty="0">
                <a:solidFill>
                  <a:srgbClr val="0070C0"/>
                </a:solidFill>
              </a:rPr>
              <a:t>cardiovascolare </a:t>
            </a:r>
            <a:r>
              <a:rPr lang="it-IT" dirty="0">
                <a:solidFill>
                  <a:prstClr val="black"/>
                </a:solidFill>
              </a:rPr>
              <a:t>si possono avere accelerazione del battito cardiaco, (tachicardia) e battiti irregolari o forti (palpitazioni) </a:t>
            </a:r>
            <a:r>
              <a:rPr lang="it-IT" dirty="0">
                <a:solidFill>
                  <a:prstClr val="black"/>
                </a:solidFill>
                <a:sym typeface="Wingdings" pitchFamily="2" charset="2"/>
              </a:rPr>
              <a:t> vanno monitorate e corrette eventuali </a:t>
            </a:r>
            <a:r>
              <a:rPr lang="it-IT" dirty="0" err="1">
                <a:solidFill>
                  <a:prstClr val="black"/>
                </a:solidFill>
                <a:sym typeface="Wingdings" pitchFamily="2" charset="2"/>
              </a:rPr>
              <a:t>ipokaliemia</a:t>
            </a:r>
            <a:r>
              <a:rPr lang="it-IT" dirty="0">
                <a:solidFill>
                  <a:prstClr val="black"/>
                </a:solidFill>
                <a:sym typeface="Wingdings" pitchFamily="2" charset="2"/>
              </a:rPr>
              <a:t> e </a:t>
            </a:r>
            <a:r>
              <a:rPr lang="it-IT" dirty="0" err="1">
                <a:solidFill>
                  <a:prstClr val="black"/>
                </a:solidFill>
                <a:sym typeface="Wingdings" pitchFamily="2" charset="2"/>
              </a:rPr>
              <a:t>ipomagnesemia</a:t>
            </a:r>
            <a:endParaRPr lang="it-IT" dirty="0">
              <a:solidFill>
                <a:prstClr val="black"/>
              </a:solidFill>
            </a:endParaRPr>
          </a:p>
          <a:p>
            <a:pPr lvl="0" algn="just"/>
            <a:r>
              <a:rPr lang="it-IT" dirty="0">
                <a:solidFill>
                  <a:prstClr val="black"/>
                </a:solidFill>
              </a:rPr>
              <a:t>Inoltre ha un lieve </a:t>
            </a:r>
            <a:r>
              <a:rPr lang="it-IT" b="1" dirty="0">
                <a:solidFill>
                  <a:srgbClr val="0070C0"/>
                </a:solidFill>
              </a:rPr>
              <a:t>effetto antiaggregante </a:t>
            </a:r>
            <a:r>
              <a:rPr lang="it-IT" dirty="0">
                <a:solidFill>
                  <a:prstClr val="black"/>
                </a:solidFill>
              </a:rPr>
              <a:t>(come l’aspirina). Per questo motivo l’impiego di aspirina per la prevenzione della trombosi in pazienti che stanno già assumendo </a:t>
            </a:r>
            <a:r>
              <a:rPr lang="it-IT" dirty="0" err="1">
                <a:solidFill>
                  <a:prstClr val="black"/>
                </a:solidFill>
              </a:rPr>
              <a:t>anagrelide</a:t>
            </a:r>
            <a:r>
              <a:rPr lang="it-IT" dirty="0">
                <a:solidFill>
                  <a:prstClr val="black"/>
                </a:solidFill>
              </a:rPr>
              <a:t> deve essere valutato caso per caso.</a:t>
            </a:r>
          </a:p>
          <a:p>
            <a:pPr lvl="0"/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611560" y="1556792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Terapia immunomodulante: INTERFERONI</a:t>
            </a:r>
          </a:p>
          <a:p>
            <a:pPr algn="just"/>
            <a:r>
              <a:rPr lang="it-IT" dirty="0"/>
              <a:t>sono farmaci simili a una sostanza prodotta dal nostro stesso organismo e hanno </a:t>
            </a:r>
            <a:r>
              <a:rPr lang="it-IT" b="1" dirty="0">
                <a:solidFill>
                  <a:srgbClr val="0070C0"/>
                </a:solidFill>
              </a:rPr>
              <a:t>un’azione immunomodulante</a:t>
            </a:r>
            <a:r>
              <a:rPr lang="it-IT" dirty="0"/>
              <a:t>. Contribuiscono a rallentare o bloccare la crescita delle cellule tumorali ed hanno quindi un effetto </a:t>
            </a:r>
            <a:r>
              <a:rPr lang="it-IT" dirty="0" err="1"/>
              <a:t>citoriduttivo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Di norma sono indicati nei pazienti giovani o nei pazienti con importante intolleranza o assenza di risposta alla terapia </a:t>
            </a:r>
            <a:r>
              <a:rPr lang="it-IT" dirty="0" err="1"/>
              <a:t>citoriduttiva</a:t>
            </a:r>
            <a:r>
              <a:rPr lang="it-IT" dirty="0"/>
              <a:t>.</a:t>
            </a:r>
          </a:p>
          <a:p>
            <a:pPr algn="just"/>
            <a:endParaRPr lang="it-IT" dirty="0"/>
          </a:p>
          <a:p>
            <a:pPr lvl="0"/>
            <a:r>
              <a:rPr lang="it-IT" dirty="0">
                <a:solidFill>
                  <a:prstClr val="black"/>
                </a:solidFill>
              </a:rPr>
              <a:t>Effetti indesiderati posso essere:  sintomi </a:t>
            </a:r>
            <a:r>
              <a:rPr lang="it-IT" b="1" dirty="0">
                <a:solidFill>
                  <a:srgbClr val="0070C0"/>
                </a:solidFill>
              </a:rPr>
              <a:t>simili all’influenza</a:t>
            </a:r>
            <a:r>
              <a:rPr lang="it-IT" dirty="0">
                <a:solidFill>
                  <a:prstClr val="black"/>
                </a:solidFill>
              </a:rPr>
              <a:t>, come febbre, dolori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ai muscoli e alle articolazioni, mal di testa e sudore, rare reazioni allergiche (difficoltà di respirazione o orticaria), diminuzione della vista o segni di </a:t>
            </a:r>
            <a:r>
              <a:rPr lang="it-IT" b="1" dirty="0">
                <a:solidFill>
                  <a:srgbClr val="0070C0"/>
                </a:solidFill>
              </a:rPr>
              <a:t>depressione </a:t>
            </a:r>
            <a:r>
              <a:rPr lang="it-IT" dirty="0">
                <a:solidFill>
                  <a:prstClr val="black"/>
                </a:solidFill>
              </a:rPr>
              <a:t>(tristezza, sensazione di inutilità), </a:t>
            </a:r>
            <a:r>
              <a:rPr lang="it-IT" b="1" dirty="0">
                <a:solidFill>
                  <a:srgbClr val="0070C0"/>
                </a:solidFill>
              </a:rPr>
              <a:t>tiroiditi.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B84841-FC75-8E43-9AE0-05336638FC5A}"/>
              </a:ext>
            </a:extLst>
          </p:cNvPr>
          <p:cNvSpPr txBox="1"/>
          <p:nvPr/>
        </p:nvSpPr>
        <p:spPr>
          <a:xfrm>
            <a:off x="827584" y="476672"/>
            <a:ext cx="6740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qual è la terapia?</a:t>
            </a:r>
          </a:p>
        </p:txBody>
      </p:sp>
    </p:spTree>
    <p:extLst>
      <p:ext uri="{BB962C8B-B14F-4D97-AF65-F5344CB8AC3E}">
        <p14:creationId xmlns:p14="http://schemas.microsoft.com/office/powerpoint/2010/main" val="33233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539552" y="2420888"/>
            <a:ext cx="8064896" cy="24006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/>
              <a:t>Alcuni dei fattori di rischio per trombosi </a:t>
            </a:r>
            <a:r>
              <a:rPr lang="it-IT" b="1" dirty="0">
                <a:solidFill>
                  <a:srgbClr val="0070C0"/>
                </a:solidFill>
              </a:rPr>
              <a:t>(età, precedenti episodi di trombosi, fattori ereditari, presenza della mutazione di JAK2</a:t>
            </a:r>
            <a:r>
              <a:rPr lang="it-IT" dirty="0"/>
              <a:t>) non si possono modificare.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 tradizionali fattori di rischio cardiovascolare, quali </a:t>
            </a:r>
            <a:r>
              <a:rPr lang="it-IT" b="1" dirty="0">
                <a:solidFill>
                  <a:srgbClr val="0070C0"/>
                </a:solidFill>
              </a:rPr>
              <a:t>l’ipertensione, il fumo, la dislipidemia</a:t>
            </a:r>
            <a:r>
              <a:rPr lang="it-IT" dirty="0"/>
              <a:t> (eccesso di grassi nel sangue), </a:t>
            </a:r>
            <a:r>
              <a:rPr lang="it-IT" b="1" dirty="0">
                <a:solidFill>
                  <a:srgbClr val="0070C0"/>
                </a:solidFill>
              </a:rPr>
              <a:t>il diabete, il sovrappeso e la vita sedentaria</a:t>
            </a:r>
            <a:r>
              <a:rPr lang="it-IT" dirty="0"/>
              <a:t> possono invece essere controllati e modificati.</a:t>
            </a:r>
          </a:p>
          <a:p>
            <a:pPr algn="just"/>
            <a:endParaRPr lang="it-IT" dirty="0"/>
          </a:p>
          <a:p>
            <a:pPr algn="just"/>
            <a:r>
              <a:rPr lang="it-IT" sz="2400" dirty="0">
                <a:sym typeface="Wingdings" pitchFamily="2" charset="2"/>
              </a:rPr>
              <a:t>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p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er questo le modifiche allo stile di vita sono molto importanti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C197A1-0A59-8647-AD52-50DE51CBF4EA}"/>
              </a:ext>
            </a:extLst>
          </p:cNvPr>
          <p:cNvSpPr txBox="1"/>
          <p:nvPr/>
        </p:nvSpPr>
        <p:spPr>
          <a:xfrm>
            <a:off x="827584" y="476672"/>
            <a:ext cx="6826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quale stile di vita?</a:t>
            </a:r>
          </a:p>
        </p:txBody>
      </p:sp>
    </p:spTree>
    <p:extLst>
      <p:ext uri="{BB962C8B-B14F-4D97-AF65-F5344CB8AC3E}">
        <p14:creationId xmlns:p14="http://schemas.microsoft.com/office/powerpoint/2010/main" val="209068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827584" y="1988840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ym typeface="Wingdings" pitchFamily="2" charset="2"/>
              </a:rPr>
              <a:t> </a:t>
            </a:r>
            <a:r>
              <a:rPr lang="it-IT" b="1" dirty="0">
                <a:solidFill>
                  <a:srgbClr val="0070C0"/>
                </a:solidFill>
              </a:rPr>
              <a:t>Ridurre il peso corporeo </a:t>
            </a:r>
            <a:r>
              <a:rPr lang="it-IT" dirty="0"/>
              <a:t>(se è eccessivo)</a:t>
            </a:r>
          </a:p>
          <a:p>
            <a:endParaRPr lang="it-IT" dirty="0"/>
          </a:p>
          <a:p>
            <a:r>
              <a:rPr lang="it-IT" dirty="0">
                <a:sym typeface="Wingdings" pitchFamily="2" charset="2"/>
              </a:rPr>
              <a:t> </a:t>
            </a:r>
            <a:r>
              <a:rPr lang="it-IT" dirty="0"/>
              <a:t>Fare </a:t>
            </a:r>
            <a:r>
              <a:rPr lang="it-IT" b="1" dirty="0">
                <a:solidFill>
                  <a:srgbClr val="0070C0"/>
                </a:solidFill>
              </a:rPr>
              <a:t>attività fisica regolare</a:t>
            </a:r>
          </a:p>
          <a:p>
            <a:endParaRPr lang="it-IT" dirty="0"/>
          </a:p>
          <a:p>
            <a:r>
              <a:rPr lang="it-IT" dirty="0">
                <a:sym typeface="Wingdings" pitchFamily="2" charset="2"/>
              </a:rPr>
              <a:t> </a:t>
            </a:r>
            <a:r>
              <a:rPr lang="it-IT" b="1" dirty="0">
                <a:solidFill>
                  <a:srgbClr val="0070C0"/>
                </a:solidFill>
              </a:rPr>
              <a:t>Smettere di fumare</a:t>
            </a:r>
          </a:p>
          <a:p>
            <a:endParaRPr lang="it-IT" dirty="0"/>
          </a:p>
          <a:p>
            <a:r>
              <a:rPr lang="it-IT" dirty="0">
                <a:sym typeface="Wingdings" pitchFamily="2" charset="2"/>
              </a:rPr>
              <a:t> </a:t>
            </a:r>
            <a:r>
              <a:rPr lang="it-IT" dirty="0"/>
              <a:t>Controllare la </a:t>
            </a:r>
            <a:r>
              <a:rPr lang="it-IT" b="1" dirty="0">
                <a:solidFill>
                  <a:srgbClr val="0070C0"/>
                </a:solidFill>
              </a:rPr>
              <a:t>pressione arteriosa </a:t>
            </a:r>
            <a:r>
              <a:rPr lang="it-IT" dirty="0"/>
              <a:t>e, se alterata, iniziare un trattamento specifico</a:t>
            </a:r>
          </a:p>
          <a:p>
            <a:endParaRPr lang="it-IT" dirty="0"/>
          </a:p>
          <a:p>
            <a:r>
              <a:rPr lang="it-IT" dirty="0">
                <a:sym typeface="Wingdings" pitchFamily="2" charset="2"/>
              </a:rPr>
              <a:t> </a:t>
            </a:r>
            <a:r>
              <a:rPr lang="it-IT" dirty="0"/>
              <a:t>Controllare </a:t>
            </a:r>
            <a:r>
              <a:rPr lang="it-IT" b="1" dirty="0">
                <a:solidFill>
                  <a:srgbClr val="0070C0"/>
                </a:solidFill>
              </a:rPr>
              <a:t>i livelli di colesterolo, trigliceridi e glicemia</a:t>
            </a:r>
            <a:r>
              <a:rPr lang="it-IT" dirty="0"/>
              <a:t>, e se alterati intervenire con una dieta appropriata e/o con un trattamento specifico, se indicato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F4C3F0-7BE4-A749-B843-6DEFC458694B}"/>
              </a:ext>
            </a:extLst>
          </p:cNvPr>
          <p:cNvSpPr txBox="1"/>
          <p:nvPr/>
        </p:nvSpPr>
        <p:spPr>
          <a:xfrm>
            <a:off x="827584" y="476672"/>
            <a:ext cx="7442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cosa devo modificare?</a:t>
            </a:r>
          </a:p>
        </p:txBody>
      </p:sp>
    </p:spTree>
    <p:extLst>
      <p:ext uri="{BB962C8B-B14F-4D97-AF65-F5344CB8AC3E}">
        <p14:creationId xmlns:p14="http://schemas.microsoft.com/office/powerpoint/2010/main" val="18328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275856" y="563975"/>
            <a:ext cx="5681000" cy="192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110" tIns="51054" rIns="102110" bIns="51054">
            <a:spAutoFit/>
          </a:bodyPr>
          <a:lstStyle/>
          <a:p>
            <a:pPr algn="ctr" defTabSz="1020763">
              <a:lnSpc>
                <a:spcPct val="150000"/>
              </a:lnSpc>
            </a:pPr>
            <a:r>
              <a:rPr lang="it-IT" altLang="en-US" sz="2800" b="1" dirty="0">
                <a:solidFill>
                  <a:srgbClr val="C00000"/>
                </a:solidFill>
                <a:latin typeface="Zapfino" panose="03030300040707070C03" pitchFamily="66" charset="77"/>
                <a:ea typeface="ＭＳ Ｐゴシック" pitchFamily="34" charset="-128"/>
              </a:rPr>
              <a:t>grazie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9552" y="876739"/>
            <a:ext cx="345638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110" tIns="51054" rIns="102110" bIns="51054">
            <a:spAutoFit/>
          </a:bodyPr>
          <a:lstStyle/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Undicesima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Giornata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Fiorentina</a:t>
            </a:r>
            <a:endParaRPr lang="en-US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dedicata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ai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pazienti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con </a:t>
            </a: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malattie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mieloproliferative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croniche</a:t>
            </a:r>
            <a:endParaRPr lang="en-US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  <a:p>
            <a:pPr algn="ctr" defTabSz="872344">
              <a:lnSpc>
                <a:spcPct val="90000"/>
              </a:lnSpc>
            </a:pPr>
            <a:endParaRPr lang="it-IT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Sabato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17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maggio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2025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4416"/>
            <a:ext cx="7776864" cy="25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826468" y="1772816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E’ una malattia relativamente rara (comunque la più frequente tra le malattie mieloproliferative croniche), con una frequenza attorno a </a:t>
            </a:r>
            <a:r>
              <a:rPr lang="it-IT" b="1" dirty="0">
                <a:solidFill>
                  <a:srgbClr val="0070C0"/>
                </a:solidFill>
              </a:rPr>
              <a:t>1-3 nuovi casi per anno ogni 100.000 soggetti. 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r>
              <a:rPr lang="it-IT" dirty="0"/>
              <a:t>Prevalenza </a:t>
            </a:r>
            <a:r>
              <a:rPr lang="it-IT" b="1" dirty="0">
                <a:solidFill>
                  <a:srgbClr val="0070C0"/>
                </a:solidFill>
              </a:rPr>
              <a:t>10-40 casi ogni 100.000 soggetti</a:t>
            </a:r>
          </a:p>
          <a:p>
            <a:endParaRPr lang="it-IT" dirty="0"/>
          </a:p>
          <a:p>
            <a:r>
              <a:rPr lang="it-IT" dirty="0"/>
              <a:t>Si </a:t>
            </a:r>
            <a:r>
              <a:rPr lang="it-IT" dirty="0" err="1"/>
              <a:t>puo</a:t>
            </a:r>
            <a:r>
              <a:rPr lang="it-IT" dirty="0"/>
              <a:t>̀ manifestare a tutte le età (sono descritti casi anche nei bambini), con </a:t>
            </a:r>
            <a:r>
              <a:rPr lang="it-IT" b="1" dirty="0">
                <a:solidFill>
                  <a:srgbClr val="0070C0"/>
                </a:solidFill>
              </a:rPr>
              <a:t>un’età media alla diagnosi di 55-60 anni.</a:t>
            </a:r>
          </a:p>
          <a:p>
            <a:endParaRPr lang="it-IT" dirty="0"/>
          </a:p>
          <a:p>
            <a:r>
              <a:rPr lang="it-IT" dirty="0"/>
              <a:t>Il rapporto maschi/femmine è circa 1:2.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00E22F-45A3-F348-B4E1-0C74AAAEF7EE}"/>
              </a:ext>
            </a:extLst>
          </p:cNvPr>
          <p:cNvSpPr txBox="1"/>
          <p:nvPr/>
        </p:nvSpPr>
        <p:spPr>
          <a:xfrm>
            <a:off x="827584" y="476672"/>
            <a:ext cx="7157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quanto è frequente?</a:t>
            </a:r>
          </a:p>
        </p:txBody>
      </p:sp>
    </p:spTree>
    <p:extLst>
      <p:ext uri="{BB962C8B-B14F-4D97-AF65-F5344CB8AC3E}">
        <p14:creationId xmlns:p14="http://schemas.microsoft.com/office/powerpoint/2010/main" val="27876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815628" y="1196752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Non è ereditaria nel senso tradizionale:</a:t>
            </a:r>
          </a:p>
          <a:p>
            <a:endParaRPr lang="it-IT" dirty="0"/>
          </a:p>
          <a:p>
            <a:r>
              <a:rPr lang="it-IT" dirty="0"/>
              <a:t>Sebbene la </a:t>
            </a:r>
            <a:r>
              <a:rPr lang="it-IT" dirty="0" err="1"/>
              <a:t>trombocitemia</a:t>
            </a:r>
            <a:r>
              <a:rPr lang="it-IT" dirty="0"/>
              <a:t> essenziale possa essere causata da mutazioni genetiche (JAK2, CALR, MPL), queste mutazioni non si trasmettono di generazione in generazione come in alcune malattie ereditarie. </a:t>
            </a:r>
          </a:p>
          <a:p>
            <a:endParaRPr lang="it-IT" dirty="0"/>
          </a:p>
          <a:p>
            <a:r>
              <a:rPr lang="it-IT" b="1" dirty="0">
                <a:solidFill>
                  <a:srgbClr val="0070C0"/>
                </a:solidFill>
              </a:rPr>
              <a:t>Fattori ambientali e altri fattori:</a:t>
            </a:r>
          </a:p>
          <a:p>
            <a:r>
              <a:rPr lang="it-IT" dirty="0"/>
              <a:t>Sebbene le mutazioni genetiche siano la causa più frequente, fattori ambientali, come l'esposizione a tossine o inquinanti, fattori epigenetici (che influenzano l'espressione dei geni senza alterare il DNA) e disfunzioni del sistema immunitario possono anche contribuire allo sviluppo della </a:t>
            </a:r>
            <a:r>
              <a:rPr lang="it-IT" dirty="0" err="1"/>
              <a:t>trombocitemia</a:t>
            </a:r>
            <a:r>
              <a:rPr lang="it-IT" dirty="0"/>
              <a:t> essenziale. </a:t>
            </a:r>
          </a:p>
          <a:p>
            <a:endParaRPr lang="it-IT" dirty="0"/>
          </a:p>
          <a:p>
            <a:r>
              <a:rPr lang="it-IT" dirty="0"/>
              <a:t>In rari casi, è stata identificata una </a:t>
            </a:r>
            <a:r>
              <a:rPr lang="it-IT" b="1" dirty="0">
                <a:solidFill>
                  <a:srgbClr val="0070C0"/>
                </a:solidFill>
              </a:rPr>
              <a:t>forma di </a:t>
            </a:r>
            <a:r>
              <a:rPr lang="it-IT" b="1" dirty="0" err="1">
                <a:solidFill>
                  <a:srgbClr val="0070C0"/>
                </a:solidFill>
              </a:rPr>
              <a:t>trombocitemia</a:t>
            </a:r>
            <a:r>
              <a:rPr lang="it-IT" b="1" dirty="0">
                <a:solidFill>
                  <a:srgbClr val="0070C0"/>
                </a:solidFill>
              </a:rPr>
              <a:t> ereditaria</a:t>
            </a:r>
            <a:r>
              <a:rPr lang="it-IT" dirty="0"/>
              <a:t>, causata da mutazioni germinali (cioè che si trasmettono tramite le cellule riproduttive), in particolare la 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mutazione MPL</a:t>
            </a:r>
            <a:r>
              <a:rPr lang="it-IT" b="1" baseline="30000" dirty="0">
                <a:solidFill>
                  <a:schemeClr val="accent3">
                    <a:lumMod val="75000"/>
                  </a:schemeClr>
                </a:solidFill>
              </a:rPr>
              <a:t>S505N</a:t>
            </a:r>
            <a:r>
              <a:rPr lang="it-IT" dirty="0"/>
              <a:t>. Tuttavia, questa forma è molto meno comune della forma acquisita. 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00E22F-45A3-F348-B4E1-0C74AAAEF7EE}"/>
              </a:ext>
            </a:extLst>
          </p:cNvPr>
          <p:cNvSpPr txBox="1"/>
          <p:nvPr/>
        </p:nvSpPr>
        <p:spPr>
          <a:xfrm>
            <a:off x="827584" y="476672"/>
            <a:ext cx="605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è ereditaria?</a:t>
            </a:r>
          </a:p>
        </p:txBody>
      </p:sp>
    </p:spTree>
    <p:extLst>
      <p:ext uri="{BB962C8B-B14F-4D97-AF65-F5344CB8AC3E}">
        <p14:creationId xmlns:p14="http://schemas.microsoft.com/office/powerpoint/2010/main" val="15177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755576" y="162880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Circa la metà delle volte </a:t>
            </a:r>
            <a:r>
              <a:rPr lang="it-IT" dirty="0"/>
              <a:t>la </a:t>
            </a:r>
            <a:r>
              <a:rPr lang="it-IT" dirty="0" err="1"/>
              <a:t>trombocitemia</a:t>
            </a:r>
            <a:r>
              <a:rPr lang="it-IT" dirty="0"/>
              <a:t> essenziale viene scoperta </a:t>
            </a:r>
            <a:r>
              <a:rPr lang="it-IT" b="1" dirty="0">
                <a:solidFill>
                  <a:srgbClr val="0070C0"/>
                </a:solidFill>
              </a:rPr>
              <a:t>per caso, </a:t>
            </a:r>
            <a:r>
              <a:rPr lang="it-IT" dirty="0"/>
              <a:t>senza che si sia manifestato alcun sintomo, attraverso le analisi del sangue eseguite per altri motivi.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Negli altri casi sono i sintomi iniziali a far emergere il sospetto: disturbi legati alla </a:t>
            </a:r>
            <a:r>
              <a:rPr lang="it-IT" b="1" dirty="0">
                <a:solidFill>
                  <a:srgbClr val="0070C0"/>
                </a:solidFill>
              </a:rPr>
              <a:t>circolazione dei piccoli vasi sanguigni</a:t>
            </a:r>
            <a:r>
              <a:rPr lang="it-IT" dirty="0"/>
              <a:t> (microcircolo), non gravi e transitori.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In alcuni casi possono verificarsi </a:t>
            </a:r>
            <a:r>
              <a:rPr lang="it-IT" b="1" dirty="0">
                <a:solidFill>
                  <a:srgbClr val="0070C0"/>
                </a:solidFill>
              </a:rPr>
              <a:t>emorragie </a:t>
            </a:r>
            <a:r>
              <a:rPr lang="it-IT" dirty="0"/>
              <a:t>specie in pazienti con un numero di piastrine molto alto.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Alcuni dei sintomi e delle complicanze sono comuni anche alle altre neoplasie mieloproliferative.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29BDAE-745D-1443-A59B-53A8104421E5}"/>
              </a:ext>
            </a:extLst>
          </p:cNvPr>
          <p:cNvSpPr txBox="1"/>
          <p:nvPr/>
        </p:nvSpPr>
        <p:spPr>
          <a:xfrm>
            <a:off x="827584" y="476672"/>
            <a:ext cx="7260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 quali sono i sintomi?</a:t>
            </a:r>
          </a:p>
        </p:txBody>
      </p:sp>
    </p:spTree>
    <p:extLst>
      <p:ext uri="{BB962C8B-B14F-4D97-AF65-F5344CB8AC3E}">
        <p14:creationId xmlns:p14="http://schemas.microsoft.com/office/powerpoint/2010/main" val="18192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539552" y="1712997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Disturbi del microcircolo: 35%</a:t>
            </a:r>
          </a:p>
          <a:p>
            <a:endParaRPr lang="it-IT" dirty="0"/>
          </a:p>
          <a:p>
            <a:r>
              <a:rPr lang="it-IT" dirty="0">
                <a:solidFill>
                  <a:srgbClr val="0070C0"/>
                </a:solidFill>
              </a:rPr>
              <a:t>Parestesie degli arti</a:t>
            </a:r>
            <a:r>
              <a:rPr lang="it-IT" dirty="0"/>
              <a:t>: prurito, formicolio, cambiamenti nella sensibilità. Si verificano soprattutto in mani e piedi.</a:t>
            </a:r>
          </a:p>
          <a:p>
            <a:endParaRPr lang="it-IT" dirty="0"/>
          </a:p>
          <a:p>
            <a:r>
              <a:rPr lang="it-IT" dirty="0"/>
              <a:t>Sensazione di bruciore a mani e piedi (</a:t>
            </a:r>
            <a:r>
              <a:rPr lang="it-IT" dirty="0" err="1">
                <a:solidFill>
                  <a:srgbClr val="0070C0"/>
                </a:solidFill>
              </a:rPr>
              <a:t>eritromelalgia</a:t>
            </a:r>
            <a:r>
              <a:rPr lang="it-IT" dirty="0"/>
              <a:t>), accompagnata da arrossamento della pelle e calore.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Mal di testa e vertigini</a:t>
            </a:r>
            <a:r>
              <a:rPr lang="it-IT" dirty="0"/>
              <a:t>.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Disturbi della vista</a:t>
            </a:r>
            <a:r>
              <a:rPr lang="it-IT" dirty="0"/>
              <a:t>: offuscamento, lampi o scintille, brevi episodi di cecità in uno o in entrambi gli occhi, o limitati a una parte del campo visivo.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Disturbi dell’udito</a:t>
            </a:r>
            <a:r>
              <a:rPr lang="it-IT" dirty="0"/>
              <a:t>: fischi, ronzii.</a:t>
            </a:r>
          </a:p>
          <a:p>
            <a:endParaRPr lang="it-IT" dirty="0"/>
          </a:p>
          <a:p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Trombosi: 15-20%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143CB9-6480-4444-AF6A-6EDBF1C12328}"/>
              </a:ext>
            </a:extLst>
          </p:cNvPr>
          <p:cNvSpPr txBox="1"/>
          <p:nvPr/>
        </p:nvSpPr>
        <p:spPr>
          <a:xfrm>
            <a:off x="827584" y="476672"/>
            <a:ext cx="7260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 quali sono i sintomi?</a:t>
            </a:r>
          </a:p>
        </p:txBody>
      </p:sp>
    </p:spTree>
    <p:extLst>
      <p:ext uri="{BB962C8B-B14F-4D97-AF65-F5344CB8AC3E}">
        <p14:creationId xmlns:p14="http://schemas.microsoft.com/office/powerpoint/2010/main" val="28752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827584" y="1580014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Sintomi generali: 5%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dirty="0"/>
          </a:p>
          <a:p>
            <a:r>
              <a:rPr lang="it-IT" dirty="0"/>
              <a:t>Dolore alle ossa e alle articolazioni (</a:t>
            </a:r>
            <a:r>
              <a:rPr lang="it-IT" dirty="0">
                <a:solidFill>
                  <a:srgbClr val="0070C0"/>
                </a:solidFill>
              </a:rPr>
              <a:t>artralgia</a:t>
            </a:r>
            <a:r>
              <a:rPr lang="it-IT" dirty="0"/>
              <a:t>).</a:t>
            </a:r>
          </a:p>
          <a:p>
            <a:r>
              <a:rPr lang="it-IT" dirty="0">
                <a:solidFill>
                  <a:srgbClr val="0070C0"/>
                </a:solidFill>
              </a:rPr>
              <a:t>Sudorazione notturna.</a:t>
            </a:r>
          </a:p>
          <a:p>
            <a:r>
              <a:rPr lang="it-IT" dirty="0">
                <a:solidFill>
                  <a:srgbClr val="0070C0"/>
                </a:solidFill>
              </a:rPr>
              <a:t>Perdita di peso </a:t>
            </a:r>
            <a:r>
              <a:rPr lang="it-IT" dirty="0"/>
              <a:t>non intenzionale negli ultimi 6 mesi, pari o superiore al 10% del peso iniziale.</a:t>
            </a:r>
          </a:p>
          <a:p>
            <a:r>
              <a:rPr lang="it-IT" dirty="0">
                <a:solidFill>
                  <a:srgbClr val="0070C0"/>
                </a:solidFill>
              </a:rPr>
              <a:t>Prurito</a:t>
            </a:r>
            <a:r>
              <a:rPr lang="it-IT" dirty="0"/>
              <a:t> in qualsiasi parte del corpo, accentuato dal contatto con l’acqua.</a:t>
            </a:r>
          </a:p>
          <a:p>
            <a:endParaRPr lang="it-IT" dirty="0"/>
          </a:p>
          <a:p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Emorragie: 5-10% </a:t>
            </a:r>
          </a:p>
          <a:p>
            <a:endParaRPr lang="it-IT" dirty="0"/>
          </a:p>
          <a:p>
            <a:r>
              <a:rPr lang="it-IT" dirty="0"/>
              <a:t>Perdita di sangue dal naso (</a:t>
            </a:r>
            <a:r>
              <a:rPr lang="it-IT" dirty="0">
                <a:solidFill>
                  <a:srgbClr val="0070C0"/>
                </a:solidFill>
              </a:rPr>
              <a:t>epistassi</a:t>
            </a:r>
            <a:r>
              <a:rPr lang="it-IT" dirty="0"/>
              <a:t>), dalle gengive o nel tratto gastro-intestinale, con presenza di sangue scuro o vivo nelle feci. </a:t>
            </a:r>
          </a:p>
          <a:p>
            <a:r>
              <a:rPr lang="it-IT" dirty="0"/>
              <a:t>Nelle donne in età fertile, inoltre, possono verificarsi perdite mestruali molto abbondanti e prolungate (</a:t>
            </a:r>
            <a:r>
              <a:rPr lang="it-IT" dirty="0">
                <a:solidFill>
                  <a:srgbClr val="0070C0"/>
                </a:solidFill>
              </a:rPr>
              <a:t>menorragie</a:t>
            </a:r>
            <a:r>
              <a:rPr lang="it-IT" dirty="0"/>
              <a:t>) e sanguinamenti uterini tra due cicli mestruali (</a:t>
            </a:r>
            <a:r>
              <a:rPr lang="it-IT" dirty="0">
                <a:solidFill>
                  <a:srgbClr val="0070C0"/>
                </a:solidFill>
              </a:rPr>
              <a:t>metrorragie</a:t>
            </a:r>
            <a:r>
              <a:rPr lang="it-IT" dirty="0"/>
              <a:t>).</a:t>
            </a:r>
          </a:p>
          <a:p>
            <a:endParaRPr lang="it-IT" dirty="0"/>
          </a:p>
          <a:p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Epato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-splenomegalia: 10%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41EFBF-5C54-8E48-9BDC-6CE532199B81}"/>
              </a:ext>
            </a:extLst>
          </p:cNvPr>
          <p:cNvSpPr txBox="1"/>
          <p:nvPr/>
        </p:nvSpPr>
        <p:spPr>
          <a:xfrm>
            <a:off x="827584" y="476672"/>
            <a:ext cx="7260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 quali sono i sintomi?</a:t>
            </a:r>
          </a:p>
        </p:txBody>
      </p:sp>
    </p:spTree>
    <p:extLst>
      <p:ext uri="{BB962C8B-B14F-4D97-AF65-F5344CB8AC3E}">
        <p14:creationId xmlns:p14="http://schemas.microsoft.com/office/powerpoint/2010/main" val="23327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64FCAD-64E5-6B40-836F-5CFDCF9475F3}"/>
              </a:ext>
            </a:extLst>
          </p:cNvPr>
          <p:cNvSpPr txBox="1"/>
          <p:nvPr/>
        </p:nvSpPr>
        <p:spPr>
          <a:xfrm>
            <a:off x="827584" y="476672"/>
            <a:ext cx="722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 come si fa diagnosi?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D31A623D-B497-1246-9412-EE8C8B8AD20F}"/>
              </a:ext>
            </a:extLst>
          </p:cNvPr>
          <p:cNvSpPr/>
          <p:nvPr/>
        </p:nvSpPr>
        <p:spPr>
          <a:xfrm>
            <a:off x="1403648" y="1844824"/>
            <a:ext cx="3168352" cy="18505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C00000"/>
                </a:solidFill>
              </a:rPr>
              <a:t>ANALISI DEL SANGUE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B2F917B-6B30-4C4A-8568-B7463E25D599}"/>
              </a:ext>
            </a:extLst>
          </p:cNvPr>
          <p:cNvSpPr/>
          <p:nvPr/>
        </p:nvSpPr>
        <p:spPr>
          <a:xfrm>
            <a:off x="4174257" y="1844824"/>
            <a:ext cx="3168352" cy="1850504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ANALISI MOLECOLARE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8B56F35-C7FF-914D-A5D1-618E404B8AE5}"/>
              </a:ext>
            </a:extLst>
          </p:cNvPr>
          <p:cNvSpPr/>
          <p:nvPr/>
        </p:nvSpPr>
        <p:spPr>
          <a:xfrm>
            <a:off x="2987824" y="3068960"/>
            <a:ext cx="3168352" cy="18505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BIOPSIA OSTEOMIDOLLARE</a:t>
            </a:r>
          </a:p>
        </p:txBody>
      </p:sp>
    </p:spTree>
    <p:extLst>
      <p:ext uri="{BB962C8B-B14F-4D97-AF65-F5344CB8AC3E}">
        <p14:creationId xmlns:p14="http://schemas.microsoft.com/office/powerpoint/2010/main" val="5186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30D32F-B8CB-574F-9BAB-FFF9C1325E1A}"/>
              </a:ext>
            </a:extLst>
          </p:cNvPr>
          <p:cNvSpPr/>
          <p:nvPr/>
        </p:nvSpPr>
        <p:spPr>
          <a:xfrm>
            <a:off x="827584" y="184482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Analisi del sangue (emocromo): </a:t>
            </a:r>
          </a:p>
          <a:p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dirty="0"/>
              <a:t>se le piastrine superano il valore soglia di 450 x 10^9/L (secondo controllo dopo un mese almeno) necessario fare altri esami per escludere le forme secondarie (più frequenti)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>
                <a:solidFill>
                  <a:srgbClr val="0070C0"/>
                </a:solidFill>
                <a:sym typeface="Wingdings" pitchFamily="2" charset="2"/>
              </a:rPr>
              <a:t>malattie infiammatorie o infettive, carenza di ferro,  alcuni tumori, stress, interventi chirurgici</a:t>
            </a:r>
            <a:endParaRPr lang="it-IT" dirty="0">
              <a:solidFill>
                <a:srgbClr val="0070C0"/>
              </a:solidFill>
            </a:endParaRPr>
          </a:p>
          <a:p>
            <a:endParaRPr lang="it-IT" dirty="0"/>
          </a:p>
          <a:p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Visita medica: </a:t>
            </a:r>
          </a:p>
          <a:p>
            <a:endParaRPr lang="it-IT" dirty="0"/>
          </a:p>
          <a:p>
            <a:r>
              <a:rPr lang="it-IT" dirty="0"/>
              <a:t>per raccogliere l’anamnesi, cioè la storia familiare e clinica, i possibili sintomi, episodi trombotici pregressi, la presenza di </a:t>
            </a:r>
            <a:r>
              <a:rPr lang="it-IT" dirty="0" err="1"/>
              <a:t>comorbidità</a:t>
            </a:r>
            <a:r>
              <a:rPr lang="it-IT" dirty="0"/>
              <a:t> e di fattori che aumentano il rischio cardiovascolare, e per rilevare l’eventuale ingrossamento della milza o del fegato tramite la palpazione dell’addome.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64FCAD-64E5-6B40-836F-5CFDCF9475F3}"/>
              </a:ext>
            </a:extLst>
          </p:cNvPr>
          <p:cNvSpPr txBox="1"/>
          <p:nvPr/>
        </p:nvSpPr>
        <p:spPr>
          <a:xfrm>
            <a:off x="827584" y="476672"/>
            <a:ext cx="722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Trombocitemia</a:t>
            </a:r>
            <a:r>
              <a:rPr lang="it-IT" sz="2800" b="1" dirty="0">
                <a:solidFill>
                  <a:srgbClr val="C00000"/>
                </a:solidFill>
              </a:rPr>
              <a:t> Essenziale: </a:t>
            </a:r>
            <a:r>
              <a:rPr lang="it-IT" sz="2800" i="1" dirty="0">
                <a:solidFill>
                  <a:srgbClr val="C00000"/>
                </a:solidFill>
              </a:rPr>
              <a:t> come si fa diagnosi?</a:t>
            </a:r>
          </a:p>
        </p:txBody>
      </p:sp>
    </p:spTree>
    <p:extLst>
      <p:ext uri="{BB962C8B-B14F-4D97-AF65-F5344CB8AC3E}">
        <p14:creationId xmlns:p14="http://schemas.microsoft.com/office/powerpoint/2010/main" val="26214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2123</Words>
  <Application>Microsoft Office PowerPoint</Application>
  <PresentationFormat>Presentazione su schermo (4:3)</PresentationFormat>
  <Paragraphs>208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Cambria</vt:lpstr>
      <vt:lpstr>Wingdings</vt:lpstr>
      <vt:lpstr>Zapfino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fanellit</dc:creator>
  <cp:lastModifiedBy>Lucrezia Morrone</cp:lastModifiedBy>
  <cp:revision>68</cp:revision>
  <dcterms:created xsi:type="dcterms:W3CDTF">2018-04-13T11:53:07Z</dcterms:created>
  <dcterms:modified xsi:type="dcterms:W3CDTF">2025-05-17T11:22:32Z</dcterms:modified>
</cp:coreProperties>
</file>